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12192000" cy="6858000"/>
  <p:defaultTextStyle>
    <a:defPPr>
      <a:defRPr lang="es-E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6" d="100"/>
          <a:sy n="56" d="100"/>
        </p:scale>
        <p:origin x="894" y="7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9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9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6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9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4.jpg"/><Relationship Id="rId7" Type="http://schemas.openxmlformats.org/officeDocument/2006/relationships/image" Target="../media/image22.jp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microsoft.com/office/2007/relationships/media" Target="../media/media1.mp4"/><Relationship Id="rId4" Type="http://schemas.openxmlformats.org/officeDocument/2006/relationships/video" Target="../media/media1.mp4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media" Target="../media/media2.mp4"/><Relationship Id="rId4" Type="http://schemas.openxmlformats.org/officeDocument/2006/relationships/video" Target="../media/media2.mp4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-16329"/>
            <a:ext cx="3494314" cy="685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931818" y="547016"/>
            <a:ext cx="2328863" cy="6254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3265713" y="1525316"/>
            <a:ext cx="9079359" cy="17093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es-ES" sz="2600" b="1">
                <a:solidFill>
                  <a:schemeClr val="tx1"/>
                </a:solidFill>
                <a:ea typeface="Calibri"/>
              </a:rPr>
              <a:t>"</a:t>
            </a:r>
            <a:r>
              <a:rPr lang="es-ES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Plataforma de creación automática de asistentes virtuales con audio y video</a:t>
            </a:r>
            <a:r>
              <a:rPr lang="es-ES" sz="2600" b="1">
                <a:solidFill>
                  <a:schemeClr val="tx1"/>
                </a:solidFill>
                <a:ea typeface="Calibri"/>
              </a:rPr>
              <a:t>"</a:t>
            </a:r>
            <a:endParaRPr/>
          </a:p>
          <a:p>
            <a:pPr algn="ctr">
              <a:defRPr/>
            </a:pPr>
            <a:endParaRPr lang="es-ES" sz="2600" b="1">
              <a:solidFill>
                <a:schemeClr val="tx1"/>
              </a:solidFill>
            </a:endParaRPr>
          </a:p>
          <a:p>
            <a:pPr>
              <a:buSzPct val="100000"/>
              <a:defRPr/>
            </a:pPr>
            <a:endParaRPr lang="es-ES" sz="2800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adroTexto 1"/>
          <p:cNvSpPr txBox="1"/>
          <p:nvPr/>
        </p:nvSpPr>
        <p:spPr bwMode="auto">
          <a:xfrm>
            <a:off x="4820652" y="2750347"/>
            <a:ext cx="5693357" cy="185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2400" b="1">
                <a:latin typeface="Calibri"/>
                <a:cs typeface="Calibri"/>
              </a:rPr>
              <a:t>Autor</a:t>
            </a:r>
            <a:endParaRPr/>
          </a:p>
          <a:p>
            <a:pPr algn="ctr">
              <a:defRPr/>
            </a:pPr>
            <a:r>
              <a:rPr lang="es-ES" sz="2400" b="1">
                <a:latin typeface="Calibri"/>
                <a:cs typeface="Calibri"/>
              </a:rPr>
              <a:t>Claudia Queipo García</a:t>
            </a:r>
            <a:endParaRPr/>
          </a:p>
          <a:p>
            <a:pPr algn="ctr">
              <a:defRPr/>
            </a:pPr>
            <a:r>
              <a:rPr lang="es-ES" sz="2000" b="1">
                <a:latin typeface="Calibri"/>
                <a:cs typeface="Calibri"/>
              </a:rPr>
              <a:t>Tutor </a:t>
            </a:r>
            <a:endParaRPr/>
          </a:p>
          <a:p>
            <a:pPr algn="ctr">
              <a:defRPr/>
            </a:pPr>
            <a:r>
              <a:rPr lang="es-ES" sz="2000" b="1">
                <a:latin typeface="Calibri"/>
                <a:cs typeface="Calibri"/>
              </a:rPr>
              <a:t>Dr.C. Dionis López Ramos</a:t>
            </a:r>
            <a:endParaRPr lang="es-ES" sz="2000" b="1">
              <a:latin typeface="Calibri"/>
              <a:cs typeface="Calibri"/>
            </a:endParaRPr>
          </a:p>
          <a:p>
            <a:pPr algn="ctr">
              <a:defRPr/>
            </a:pPr>
            <a:endParaRPr lang="es-ES" sz="2800" b="1">
              <a:latin typeface="Calibri"/>
              <a:cs typeface="Calibri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16776" y="4646755"/>
            <a:ext cx="8373992" cy="25933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Facultad de Ingeniería en Telecomunicaciones, Informática y Biom</a:t>
            </a:r>
            <a:r>
              <a:rPr lang="es-ES" b="1">
                <a:solidFill>
                  <a:schemeClr val="tx1"/>
                </a:solidFill>
                <a:ea typeface="Calibri"/>
              </a:rPr>
              <a:t>édica</a:t>
            </a:r>
            <a:endParaRPr lang="es-ES" b="1">
              <a:solidFill>
                <a:schemeClr val="tx1"/>
              </a:solidFill>
              <a:ea typeface="Calibri"/>
            </a:endParaRPr>
          </a:p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Departamento de Ingeniería Informática</a:t>
            </a:r>
            <a:endParaRPr/>
          </a:p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Proyecto </a:t>
            </a:r>
            <a:r>
              <a:rPr lang="es-ES" b="1">
                <a:solidFill>
                  <a:schemeClr val="tx1"/>
                </a:solidFill>
                <a:ea typeface="Calibri"/>
              </a:rPr>
              <a:t>de Investigación </a:t>
            </a:r>
            <a:endParaRPr/>
          </a:p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“Soluciones informática para la gestión de los procesos universitarios a partir de plataformas de gobierno electrónico”</a:t>
            </a:r>
            <a:endParaRPr lang="es-ES" b="1">
              <a:solidFill>
                <a:schemeClr val="tx1"/>
              </a:solidFill>
              <a:ea typeface="Calibri"/>
            </a:endParaRPr>
          </a:p>
          <a:p>
            <a:pPr algn="ctr">
              <a:defRPr/>
            </a:pPr>
            <a:endParaRPr lang="es-ES" sz="26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s-ES" sz="2000" b="1">
                <a:solidFill>
                  <a:schemeClr val="tx1"/>
                </a:solidFill>
              </a:rPr>
              <a:t>Santiago de Cuba, abril, 2024</a:t>
            </a:r>
            <a:endParaRPr/>
          </a:p>
          <a:p>
            <a:pPr>
              <a:buSzPct val="100000"/>
              <a:defRPr/>
            </a:pPr>
            <a:endParaRPr lang="es-ES" sz="2800" b="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672884" y="179833"/>
            <a:ext cx="10770576" cy="160934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HERRAMIENTAS Y TECNOLOGÍAS DE DESARROLLO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  <p:pic>
        <p:nvPicPr>
          <p:cNvPr id="9863023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19149" y="2213969"/>
            <a:ext cx="1281683" cy="1281683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309711888" name=""/>
          <p:cNvSpPr txBox="1"/>
          <p:nvPr/>
        </p:nvSpPr>
        <p:spPr bwMode="auto">
          <a:xfrm flipH="0" flipV="0">
            <a:off x="559974" y="3612060"/>
            <a:ext cx="181154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Arial"/>
                <a:ea typeface="Arial"/>
                <a:cs typeface="Arial"/>
              </a:rPr>
              <a:t>Python 3.11.8</a:t>
            </a:r>
            <a:endParaRPr>
              <a:latin typeface="Arial"/>
              <a:cs typeface="Arial"/>
            </a:endParaRPr>
          </a:p>
        </p:txBody>
      </p:sp>
      <p:pic>
        <p:nvPicPr>
          <p:cNvPr id="778580191" name=""/>
          <p:cNvPicPr>
            <a:picLocks noChangeAspect="1"/>
          </p:cNvPicPr>
          <p:nvPr/>
        </p:nvPicPr>
        <p:blipFill>
          <a:blip r:embed="rId3"/>
          <a:srcRect l="8914" t="15404" r="7313" b="15729"/>
          <a:stretch/>
        </p:blipFill>
        <p:spPr bwMode="auto">
          <a:xfrm flipH="0" flipV="0">
            <a:off x="7188013" y="2237782"/>
            <a:ext cx="2845593" cy="1309687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1342049470" name=""/>
          <p:cNvSpPr txBox="1"/>
          <p:nvPr/>
        </p:nvSpPr>
        <p:spPr bwMode="auto">
          <a:xfrm flipH="0" flipV="0">
            <a:off x="7080856" y="3605211"/>
            <a:ext cx="308767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HTML5, CSS3 y JS ECMA6</a:t>
            </a:r>
            <a:endParaRPr>
              <a:latin typeface="Arial"/>
              <a:cs typeface="Arial"/>
            </a:endParaRPr>
          </a:p>
        </p:txBody>
      </p:sp>
      <p:pic>
        <p:nvPicPr>
          <p:cNvPr id="1465497876" name=""/>
          <p:cNvPicPr>
            <a:picLocks noChangeAspect="1"/>
          </p:cNvPicPr>
          <p:nvPr/>
        </p:nvPicPr>
        <p:blipFill>
          <a:blip r:embed="rId4"/>
          <a:srcRect l="6266" t="4374" r="5953" b="8539"/>
          <a:stretch/>
        </p:blipFill>
        <p:spPr bwMode="auto">
          <a:xfrm flipH="0" flipV="0">
            <a:off x="10432748" y="2213969"/>
            <a:ext cx="1281683" cy="1317826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559203262" name=""/>
          <p:cNvSpPr txBox="1"/>
          <p:nvPr/>
        </p:nvSpPr>
        <p:spPr bwMode="auto">
          <a:xfrm flipH="0" flipV="0">
            <a:off x="10168174" y="3605211"/>
            <a:ext cx="181658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   ReactJS v18</a:t>
            </a:r>
            <a:endParaRPr>
              <a:latin typeface="Arial"/>
              <a:cs typeface="Arial"/>
            </a:endParaRPr>
          </a:p>
        </p:txBody>
      </p:sp>
      <p:pic>
        <p:nvPicPr>
          <p:cNvPr id="1583534910" name=""/>
          <p:cNvPicPr>
            <a:picLocks noChangeAspect="1"/>
          </p:cNvPicPr>
          <p:nvPr/>
        </p:nvPicPr>
        <p:blipFill>
          <a:blip r:embed="rId5"/>
          <a:srcRect l="15551" t="24437" r="13795" b="18357"/>
          <a:stretch/>
        </p:blipFill>
        <p:spPr bwMode="auto">
          <a:xfrm flipH="0" flipV="0">
            <a:off x="9557337" y="4631531"/>
            <a:ext cx="1750822" cy="907955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385258184" name=""/>
          <p:cNvSpPr txBox="1"/>
          <p:nvPr/>
        </p:nvSpPr>
        <p:spPr bwMode="auto">
          <a:xfrm flipH="0" flipV="0">
            <a:off x="9557336" y="5668537"/>
            <a:ext cx="20425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MongoDB v5.2</a:t>
            </a:r>
            <a:endParaRPr>
              <a:latin typeface="Arial"/>
              <a:cs typeface="Arial"/>
            </a:endParaRPr>
          </a:p>
        </p:txBody>
      </p:sp>
      <p:pic>
        <p:nvPicPr>
          <p:cNvPr id="22630323" name="Imagen 4"/>
          <p:cNvPicPr/>
          <p:nvPr/>
        </p:nvPicPr>
        <p:blipFill>
          <a:blip r:embed="rId6"/>
          <a:stretch/>
        </p:blipFill>
        <p:spPr bwMode="auto">
          <a:xfrm flipH="0" flipV="0">
            <a:off x="2512087" y="2213969"/>
            <a:ext cx="1596787" cy="1245689"/>
          </a:xfrm>
          <a:prstGeom prst="rect">
            <a:avLst/>
          </a:prstGeom>
          <a:ln w="38099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95425054" name=""/>
          <p:cNvSpPr txBox="1"/>
          <p:nvPr/>
        </p:nvSpPr>
        <p:spPr bwMode="auto">
          <a:xfrm flipH="0" flipV="0">
            <a:off x="2512086" y="3612060"/>
            <a:ext cx="15264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RASA 3.6.19</a:t>
            </a:r>
            <a:endParaRPr>
              <a:latin typeface="Arial"/>
              <a:cs typeface="Arial"/>
            </a:endParaRPr>
          </a:p>
        </p:txBody>
      </p:sp>
      <p:pic>
        <p:nvPicPr>
          <p:cNvPr id="205542031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781582" y="4624385"/>
            <a:ext cx="1660667" cy="913205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1659038907" name=""/>
          <p:cNvSpPr txBox="1"/>
          <p:nvPr/>
        </p:nvSpPr>
        <p:spPr bwMode="auto">
          <a:xfrm flipH="0" flipV="0">
            <a:off x="2699753" y="5724604"/>
            <a:ext cx="212504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Langchain v0.1.14</a:t>
            </a: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355143061" name=""/>
          <p:cNvSpPr txBox="1"/>
          <p:nvPr/>
        </p:nvSpPr>
        <p:spPr bwMode="auto">
          <a:xfrm flipH="0" flipV="0">
            <a:off x="7090722" y="5668537"/>
            <a:ext cx="202514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FastAPI v0.100.1</a:t>
            </a:r>
            <a:endParaRPr>
              <a:latin typeface="Arial"/>
              <a:ea typeface="Arial"/>
              <a:cs typeface="Arial"/>
            </a:endParaRPr>
          </a:p>
        </p:txBody>
      </p:sp>
      <p:pic>
        <p:nvPicPr>
          <p:cNvPr id="55634998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188013" y="4624385"/>
            <a:ext cx="1830201" cy="915100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pic>
        <p:nvPicPr>
          <p:cNvPr id="965096690" name=""/>
          <p:cNvPicPr>
            <a:picLocks noChangeAspect="1"/>
          </p:cNvPicPr>
          <p:nvPr/>
        </p:nvPicPr>
        <p:blipFill>
          <a:blip r:embed="rId9"/>
          <a:srcRect l="0" t="24601" r="-2543" b="16573"/>
          <a:stretch/>
        </p:blipFill>
        <p:spPr bwMode="auto">
          <a:xfrm flipH="0" flipV="0">
            <a:off x="657480" y="4624385"/>
            <a:ext cx="1808330" cy="976690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579041108" name=""/>
          <p:cNvSpPr txBox="1"/>
          <p:nvPr/>
        </p:nvSpPr>
        <p:spPr bwMode="auto">
          <a:xfrm flipH="0" flipV="0">
            <a:off x="583292" y="5724604"/>
            <a:ext cx="194564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rial"/>
                <a:ea typeface="Arial"/>
                <a:cs typeface="Arial"/>
              </a:rPr>
              <a:t>Chroma DB v0.4</a:t>
            </a:r>
            <a:endParaRPr>
              <a:latin typeface="Arial"/>
              <a:cs typeface="Arial"/>
            </a:endParaRPr>
          </a:p>
        </p:txBody>
      </p:sp>
      <p:sp>
        <p:nvSpPr>
          <p:cNvPr id="1451089464" name="Rectángulo 57"/>
          <p:cNvSpPr/>
          <p:nvPr/>
        </p:nvSpPr>
        <p:spPr bwMode="auto">
          <a:xfrm>
            <a:off x="4494420" y="3547468"/>
            <a:ext cx="2323521" cy="914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s-US" sz="1800" b="0">
                <a:solidFill>
                  <a:schemeClr val="tx1"/>
                </a:solidFill>
                <a:latin typeface="Arial"/>
                <a:ea typeface="Calibri"/>
              </a:rPr>
              <a:t>Visual Studio </a:t>
            </a:r>
            <a:r>
              <a:rPr lang="es-US" sz="1800" b="0">
                <a:solidFill>
                  <a:schemeClr val="tx1"/>
                </a:solidFill>
                <a:latin typeface="Arial"/>
                <a:ea typeface="Calibri"/>
              </a:rPr>
              <a:t>Code</a:t>
            </a:r>
            <a:endParaRPr sz="1800" b="0">
              <a:solidFill>
                <a:schemeClr val="tx1"/>
              </a:solidFill>
              <a:latin typeface="Arial"/>
              <a:ea typeface="Calibri"/>
            </a:endParaRPr>
          </a:p>
          <a:p>
            <a:pPr algn="ctr">
              <a:lnSpc>
                <a:spcPct val="150000"/>
              </a:lnSpc>
              <a:defRPr/>
            </a:pPr>
            <a:r>
              <a:rPr lang="es-US" sz="1800" b="0">
                <a:solidFill>
                  <a:schemeClr val="tx1"/>
                </a:solidFill>
                <a:latin typeface="Arial"/>
              </a:rPr>
              <a:t>(versión 1.71)</a:t>
            </a:r>
            <a:endParaRPr sz="1800" b="0">
              <a:solidFill>
                <a:schemeClr val="tx1"/>
              </a:solidFill>
            </a:endParaRPr>
          </a:p>
        </p:txBody>
      </p:sp>
      <p:pic>
        <p:nvPicPr>
          <p:cNvPr id="114656740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4996824" y="2141305"/>
            <a:ext cx="1318353" cy="1318353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HISTORIAS DE </a:t>
            </a: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USUARIO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3270323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061000" y="2093975"/>
            <a:ext cx="7989093" cy="405079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 Iniciar sesión en el sistema con correo electrónico.</a:t>
            </a:r>
            <a:endParaRPr lang="es-ES"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2. Crear asistentes virtuales</a:t>
            </a: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es-ES"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3. Editar asistentes creados</a:t>
            </a: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es-ES"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4. Visualizar asistentes creados</a:t>
            </a: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es-ES"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5. Eliminar asistentes creados</a:t>
            </a: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es-ES"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6. Probar asistentes creados.</a:t>
            </a:r>
            <a:endParaRPr lang="es-ES"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28549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239343" y="115538"/>
            <a:ext cx="11711864" cy="1241773"/>
          </a:xfrm>
        </p:spPr>
        <p:txBody>
          <a:bodyPr/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MODELO DE LA BASE DE DATOS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11380574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E3B78-A0D2-B9E6-807F-E2D602A15A71}" type="slidenum">
              <a:rPr lang="es-ES"/>
              <a:t/>
            </a:fld>
            <a:endParaRPr lang="es-ES"/>
          </a:p>
        </p:txBody>
      </p:sp>
      <p:pic>
        <p:nvPicPr>
          <p:cNvPr id="87215506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62215" y="1293527"/>
            <a:ext cx="10266120" cy="5344381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36937" y="185550"/>
            <a:ext cx="11914270" cy="132724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ALGORITMO DE GENERACIÓN DE PREGUNTAS Y RESPUESTAS</a:t>
            </a:r>
            <a:endParaRPr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  <p:pic>
        <p:nvPicPr>
          <p:cNvPr id="85472036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28625" y="1343269"/>
            <a:ext cx="11443123" cy="5359947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741988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36937" y="185550"/>
            <a:ext cx="11914270" cy="132724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CREACIÓN DE UN ASISTENTE</a:t>
            </a:r>
            <a:endParaRPr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6611602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56FEBB-10C7-66D5-493E-FEB362C1F5DD}" type="slidenum">
              <a:rPr lang="es-ES"/>
              <a:t/>
            </a:fld>
            <a:endParaRPr lang="es-ES"/>
          </a:p>
        </p:txBody>
      </p:sp>
      <p:pic>
        <p:nvPicPr>
          <p:cNvPr id="2093768303" name="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 flipH="0" flipV="0">
            <a:off x="477468" y="1155515"/>
            <a:ext cx="11153698" cy="529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881246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36937" y="185550"/>
            <a:ext cx="11914270" cy="132724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DIAGRAMA DE ARQUITECTURA DE UN ASISTENTE CREADO</a:t>
            </a:r>
            <a:endParaRPr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54103079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031A676-85C5-CE82-616C-EB562B6D255F}" type="slidenum">
              <a:rPr lang="es-ES"/>
              <a:t/>
            </a:fld>
            <a:endParaRPr lang="es-ES"/>
          </a:p>
        </p:txBody>
      </p:sp>
      <p:pic>
        <p:nvPicPr>
          <p:cNvPr id="783470657" name="Diagrama del Voice Assistant.png"/>
          <p:cNvPicPr>
            <a:picLocks noChangeAspect="1"/>
          </p:cNvPicPr>
          <p:nvPr/>
        </p:nvPicPr>
        <p:blipFill>
          <a:blip r:embed="rId2"/>
          <a:srcRect l="0" t="0" r="6197" b="0"/>
          <a:stretch/>
        </p:blipFill>
        <p:spPr bwMode="auto">
          <a:xfrm rot="0" flipH="0" flipV="0">
            <a:off x="428259" y="1749107"/>
            <a:ext cx="11467302" cy="4954110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393209" y="-62237"/>
            <a:ext cx="11720295" cy="1609344"/>
          </a:xfrm>
        </p:spPr>
        <p:txBody>
          <a:bodyPr/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INTERACCIÓN CON EL ASISTENTE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uadroTexto 5"/>
          <p:cNvSpPr txBox="1"/>
          <p:nvPr/>
        </p:nvSpPr>
        <p:spPr bwMode="auto">
          <a:xfrm flipH="0" flipV="0">
            <a:off x="6595056" y="1962552"/>
            <a:ext cx="5037547" cy="3383639"/>
          </a:xfrm>
          <a:prstGeom prst="rect">
            <a:avLst/>
          </a:prstGeom>
          <a:solidFill>
            <a:schemeClr val="bg1">
              <a:lumMod val="95000"/>
            </a:schemeClr>
          </a:solidFill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>
                <a:latin typeface="Arial"/>
                <a:ea typeface="Arial"/>
                <a:cs typeface="Arial"/>
              </a:rPr>
              <a:t>Ejemplos de Uso</a:t>
            </a:r>
            <a:endParaRPr>
              <a:latin typeface="Arial"/>
              <a:cs typeface="Arial"/>
            </a:endParaRPr>
          </a:p>
          <a:p>
            <a:pPr algn="ctr">
              <a:defRPr/>
            </a:pPr>
            <a:endParaRPr>
              <a:latin typeface="Arial"/>
              <a:cs typeface="Arial"/>
            </a:endParaRPr>
          </a:p>
          <a:p>
            <a:pPr marL="285750" indent="-285750" algn="ctr">
              <a:buFont typeface="Wingdings"/>
              <a:buChar char="§"/>
              <a:defRPr/>
            </a:pPr>
            <a:r>
              <a:rPr lang="es-ES">
                <a:latin typeface="Arial"/>
                <a:ea typeface="Arial"/>
                <a:cs typeface="Arial"/>
              </a:rPr>
              <a:t>Brindar información sobre servicios de determinado sector (estatal o privado).</a:t>
            </a:r>
            <a:endParaRPr>
              <a:latin typeface="Arial"/>
              <a:cs typeface="Arial"/>
            </a:endParaRPr>
          </a:p>
          <a:p>
            <a:pPr algn="ctr">
              <a:defRPr/>
            </a:pPr>
            <a:endParaRPr>
              <a:latin typeface="Arial"/>
              <a:cs typeface="Arial"/>
            </a:endParaRPr>
          </a:p>
          <a:p>
            <a:pPr marL="285750" indent="-285750" algn="ctr">
              <a:buFont typeface="Wingdings"/>
              <a:buChar char="§"/>
              <a:defRPr/>
            </a:pPr>
            <a:r>
              <a:rPr lang="es-ES">
                <a:latin typeface="Arial"/>
                <a:ea typeface="Arial"/>
                <a:cs typeface="Arial"/>
              </a:rPr>
              <a:t>Orientar a la población sobre temas de interés como política, salud, educación, deporte y etc.</a:t>
            </a:r>
            <a:endParaRPr>
              <a:latin typeface="Arial"/>
              <a:cs typeface="Arial"/>
            </a:endParaRPr>
          </a:p>
          <a:p>
            <a:pPr marL="285750" indent="-285750" algn="ctr">
              <a:buFont typeface="Wingdings"/>
              <a:buChar char="§"/>
              <a:defRPr/>
            </a:pPr>
            <a:endParaRPr>
              <a:latin typeface="Arial"/>
              <a:cs typeface="Arial"/>
            </a:endParaRPr>
          </a:p>
          <a:p>
            <a:pPr marL="285750" indent="-285750" algn="ctr">
              <a:buFont typeface="Wingdings"/>
              <a:buChar char="§"/>
              <a:defRPr/>
            </a:pPr>
            <a:r>
              <a:rPr lang="es-ES">
                <a:latin typeface="Arial"/>
                <a:ea typeface="Arial"/>
                <a:cs typeface="Arial"/>
              </a:rPr>
              <a:t>Atender o dar respuesta a problemas comunes de la población en determinada esfera de la vida cotidiana.</a:t>
            </a:r>
            <a:endParaRPr>
              <a:latin typeface="Arial"/>
              <a:cs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  <p:pic>
        <p:nvPicPr>
          <p:cNvPr id="1606458935" name="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 flipH="0" flipV="0">
            <a:off x="393210" y="1120923"/>
            <a:ext cx="5555057" cy="5555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418748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-18790" y="6956"/>
            <a:ext cx="11914270" cy="132724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RECONOCIMIENTO FACIAL</a:t>
            </a:r>
            <a:endParaRPr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75657484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FBDFA0B-06BB-9359-5593-99600E4763A2}" type="slidenum">
              <a:rPr lang="es-ES"/>
              <a:t/>
            </a:fld>
            <a:endParaRPr lang="es-ES"/>
          </a:p>
        </p:txBody>
      </p:sp>
      <p:pic>
        <p:nvPicPr>
          <p:cNvPr id="51944979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52562" y="1181864"/>
            <a:ext cx="8828689" cy="5456043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1365680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-18789" y="6955"/>
            <a:ext cx="11914269" cy="132724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CONCLUSIONES</a:t>
            </a:r>
            <a:endParaRPr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62709563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E93D657-FF20-206F-DA19-73A485010B7D}" type="slidenum">
              <a:rPr lang="es-ES"/>
              <a:t/>
            </a:fld>
            <a:endParaRPr lang="es-ES"/>
          </a:p>
        </p:txBody>
      </p:sp>
      <p:sp>
        <p:nvSpPr>
          <p:cNvPr id="1008761414" name=""/>
          <p:cNvSpPr txBox="1"/>
          <p:nvPr/>
        </p:nvSpPr>
        <p:spPr bwMode="auto">
          <a:xfrm flipH="0" flipV="0">
            <a:off x="497383" y="1172307"/>
            <a:ext cx="11017213" cy="42066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50000"/>
              </a:lnSpc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 La falta de sistemas adaptados ha dificultado la comunicación y el acceso a la información para grupos como ancianos, discapacitados, personas con problemas visuales y niños.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2. El estudio del estado del arte fundamentó mejoras en el algoritmo de generación de preguntas y respuestas, así como la integración de un modelo de lenguaje.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3. La integración de tecnologías como Whisper mejoró significativamente la accesibilidad e interactividad de la plataforma.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4. Las pruebas de la plataforma validaron su viabilidad al demostrar su capacidad para comprender y responder a las necesidades de los usuarios, especialmente en términos de su estado emocional y requisitos de comunicación específicos.</a:t>
            </a:r>
            <a:endParaRPr sz="2000" b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78889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-18789" y="6955"/>
            <a:ext cx="11914269" cy="132724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RECOMENDACIONES</a:t>
            </a:r>
            <a:endParaRPr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0696466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0F66425-A7F9-FE82-4091-74BD839F5DA4}" type="slidenum">
              <a:rPr lang="es-ES"/>
              <a:t/>
            </a:fld>
            <a:endParaRPr lang="es-ES"/>
          </a:p>
        </p:txBody>
      </p:sp>
      <p:sp>
        <p:nvSpPr>
          <p:cNvPr id="149623087" name=""/>
          <p:cNvSpPr txBox="1"/>
          <p:nvPr/>
        </p:nvSpPr>
        <p:spPr bwMode="auto">
          <a:xfrm flipH="0" flipV="0">
            <a:off x="680556" y="1541791"/>
            <a:ext cx="11011453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lnSpc>
                <a:spcPct val="150000"/>
              </a:lnSpc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Mejorar la interfaz de usuario del sistema para mejorar la experiencia visual del usuario.</a:t>
            </a:r>
            <a:endParaRPr/>
          </a:p>
          <a:p>
            <a:pPr marL="283879" indent="-283879">
              <a:lnSpc>
                <a:spcPct val="150000"/>
              </a:lnSpc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Mejorar el chat brindado para cada asistente, haciéndolo un poco más atractivo mediante el uso de efectos y colores.</a:t>
            </a:r>
            <a:endParaRPr/>
          </a:p>
          <a:p>
            <a:pPr marL="283879" indent="-283879">
              <a:lnSpc>
                <a:spcPct val="150000"/>
              </a:lnSpc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Crear un sistema de tareas con Celery para la creación de los asistentes virtuales, ya que puede ser una tarea que pueda durar alrededor de 5 a 10 minutos, dependiendo de las prestaciones del servidor.</a:t>
            </a:r>
            <a:endParaRPr/>
          </a:p>
          <a:p>
            <a:pPr marL="283879" indent="-283879">
              <a:lnSpc>
                <a:spcPct val="150000"/>
              </a:lnSpc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Agregar una base de datos para el seguimiento de los chats, lo cual le aportaría la capacidad de recordar formularios y entidades a los asistentes creados.</a:t>
            </a:r>
            <a:endParaRPr/>
          </a:p>
          <a:p>
            <a:pPr marL="283879" indent="-283879">
              <a:lnSpc>
                <a:spcPct val="150000"/>
              </a:lnSpc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Incluir el idioma inglés para que el asistente pueda ser creado con conocimiento en este idioma.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 bwMode="auto">
          <a:xfrm flipH="0" flipV="0">
            <a:off x="658420" y="4724693"/>
            <a:ext cx="1805004" cy="1388147"/>
            <a:chOff x="0" y="0"/>
            <a:chExt cx="1805004" cy="1388147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0" y="0"/>
              <a:ext cx="1805004" cy="13881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5555" y="952261"/>
              <a:ext cx="1453891" cy="383753"/>
            </a:xfrm>
            <a:prstGeom prst="rect">
              <a:avLst/>
            </a:prstGeom>
          </p:spPr>
        </p:pic>
      </p:grp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  <p:pic>
        <p:nvPicPr>
          <p:cNvPr id="592068272" name="Imagen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9141855" y="870986"/>
            <a:ext cx="1805004" cy="1388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44861845" name="Imagen 10"/>
          <p:cNvPicPr>
            <a:picLocks noChangeAspect="1"/>
          </p:cNvPicPr>
          <p:nvPr/>
        </p:nvPicPr>
        <p:blipFill>
          <a:blip r:embed="rId5"/>
          <a:srcRect l="0" t="0" r="0" b="0"/>
          <a:stretch/>
        </p:blipFill>
        <p:spPr bwMode="auto">
          <a:xfrm rot="0" flipH="0" flipV="0">
            <a:off x="9354058" y="4707992"/>
            <a:ext cx="1921375" cy="1388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76662380" name="Imagen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636275" y="870986"/>
            <a:ext cx="1805004" cy="1388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70498022" name=""/>
          <p:cNvPicPr>
            <a:picLocks noChangeAspect="1"/>
          </p:cNvPicPr>
          <p:nvPr/>
        </p:nvPicPr>
        <p:blipFill>
          <a:blip r:embed="rId7"/>
          <a:srcRect l="20993" t="5199" r="23789" b="8840"/>
          <a:stretch/>
        </p:blipFill>
        <p:spPr bwMode="auto">
          <a:xfrm flipH="0" flipV="0">
            <a:off x="3554807" y="2106257"/>
            <a:ext cx="4628172" cy="2947486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1" flipV="1">
            <a:off x="2467980" y="1697403"/>
            <a:ext cx="1086826" cy="408853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9659456" name=""/>
          <p:cNvCxnSpPr>
            <a:cxnSpLocks/>
          </p:cNvCxnSpPr>
          <p:nvPr/>
        </p:nvCxnSpPr>
        <p:spPr bwMode="auto">
          <a:xfrm flipH="0" flipV="1">
            <a:off x="8109711" y="1624016"/>
            <a:ext cx="1032144" cy="482240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387685" name=""/>
          <p:cNvCxnSpPr>
            <a:cxnSpLocks/>
            <a:endCxn id="644861845" idx="1"/>
          </p:cNvCxnSpPr>
          <p:nvPr/>
        </p:nvCxnSpPr>
        <p:spPr bwMode="auto">
          <a:xfrm rot="0" flipH="0" flipV="0">
            <a:off x="8195648" y="5053744"/>
            <a:ext cx="1158409" cy="348322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9635469" name=""/>
          <p:cNvCxnSpPr>
            <a:cxnSpLocks/>
          </p:cNvCxnSpPr>
          <p:nvPr/>
        </p:nvCxnSpPr>
        <p:spPr bwMode="auto">
          <a:xfrm flipH="1" flipV="0">
            <a:off x="2467980" y="5055219"/>
            <a:ext cx="1135672" cy="293434"/>
          </a:xfrm>
          <a:prstGeom prst="line">
            <a:avLst/>
          </a:prstGeom>
          <a:ln w="380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0817579" name="Text Box 3"/>
          <p:cNvSpPr txBox="1">
            <a:spLocks noChangeArrowheads="1"/>
          </p:cNvSpPr>
          <p:nvPr/>
        </p:nvSpPr>
        <p:spPr bwMode="auto">
          <a:xfrm flipH="0" flipV="0">
            <a:off x="3294578" y="5201935"/>
            <a:ext cx="5148988" cy="13436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5pPr>
            <a:lvl6pPr marL="2514599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6pPr>
            <a:lvl7pPr marL="29718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7pPr>
            <a:lvl8pPr marL="34290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8pPr>
            <a:lvl9pPr marL="38862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es-ES" sz="2800" b="1">
                <a:solidFill>
                  <a:schemeClr val="tx1"/>
                </a:solidFill>
                <a:ea typeface="Calibri"/>
              </a:rPr>
              <a:t>Asistentes Virtuales</a:t>
            </a:r>
            <a:endParaRPr sz="2000"/>
          </a:p>
          <a:p>
            <a:pPr algn="ctr">
              <a:defRPr/>
            </a:pPr>
            <a:endParaRPr lang="es-ES" sz="2600" b="1">
              <a:solidFill>
                <a:schemeClr val="tx1"/>
              </a:solidFill>
            </a:endParaRPr>
          </a:p>
          <a:p>
            <a:pPr>
              <a:buSzPct val="100000"/>
              <a:defRPr/>
            </a:pPr>
            <a:endParaRPr lang="es-ES" sz="2800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0006333" name="Título 1"/>
          <p:cNvSpPr>
            <a:spLocks noGrp="1"/>
          </p:cNvSpPr>
          <p:nvPr>
            <p:ph type="title"/>
          </p:nvPr>
        </p:nvSpPr>
        <p:spPr bwMode="auto">
          <a:xfrm>
            <a:off x="1066799" y="-141646"/>
            <a:ext cx="10058399" cy="160934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INTRODUCCIÓN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78311785" name="Picture 1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-16328"/>
            <a:ext cx="3494313" cy="685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19930799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931818" y="547015"/>
            <a:ext cx="2328862" cy="6254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73452859" name="Text Box 3"/>
          <p:cNvSpPr txBox="1">
            <a:spLocks noChangeArrowheads="1"/>
          </p:cNvSpPr>
          <p:nvPr/>
        </p:nvSpPr>
        <p:spPr bwMode="auto">
          <a:xfrm>
            <a:off x="3265713" y="1525316"/>
            <a:ext cx="9079359" cy="17093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5pPr>
            <a:lvl6pPr marL="2514599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6pPr>
            <a:lvl7pPr marL="29718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7pPr>
            <a:lvl8pPr marL="34290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8pPr>
            <a:lvl9pPr marL="38862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es-ES" sz="2600" b="1">
                <a:solidFill>
                  <a:schemeClr val="tx1"/>
                </a:solidFill>
                <a:ea typeface="Calibri"/>
              </a:rPr>
              <a:t>"</a:t>
            </a:r>
            <a:r>
              <a:rPr lang="es-ES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Plataforma de creación automática de asistentes virtuales con audio y video</a:t>
            </a:r>
            <a:r>
              <a:rPr lang="es-ES" sz="2600" b="1">
                <a:solidFill>
                  <a:schemeClr val="tx1"/>
                </a:solidFill>
                <a:ea typeface="Calibri"/>
              </a:rPr>
              <a:t>"</a:t>
            </a:r>
            <a:endParaRPr/>
          </a:p>
          <a:p>
            <a:pPr algn="ctr">
              <a:defRPr/>
            </a:pPr>
            <a:endParaRPr lang="es-ES" sz="2600" b="1">
              <a:solidFill>
                <a:schemeClr val="tx1"/>
              </a:solidFill>
            </a:endParaRPr>
          </a:p>
          <a:p>
            <a:pPr>
              <a:buSzPct val="100000"/>
              <a:defRPr/>
            </a:pPr>
            <a:endParaRPr lang="es-ES" sz="2800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480345" name="CuadroTexto 1"/>
          <p:cNvSpPr txBox="1"/>
          <p:nvPr/>
        </p:nvSpPr>
        <p:spPr bwMode="auto">
          <a:xfrm>
            <a:off x="4820652" y="2750347"/>
            <a:ext cx="5693357" cy="185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2400" b="1">
                <a:latin typeface="Calibri"/>
                <a:cs typeface="Calibri"/>
              </a:rPr>
              <a:t>Autor</a:t>
            </a:r>
            <a:endParaRPr/>
          </a:p>
          <a:p>
            <a:pPr algn="ctr">
              <a:defRPr/>
            </a:pPr>
            <a:r>
              <a:rPr lang="es-ES" sz="2400" b="1">
                <a:latin typeface="Calibri"/>
                <a:cs typeface="Calibri"/>
              </a:rPr>
              <a:t>Claudia Queipo García</a:t>
            </a:r>
            <a:endParaRPr/>
          </a:p>
          <a:p>
            <a:pPr algn="ctr">
              <a:defRPr/>
            </a:pPr>
            <a:r>
              <a:rPr lang="es-ES" sz="2000" b="1">
                <a:latin typeface="Calibri"/>
                <a:cs typeface="Calibri"/>
              </a:rPr>
              <a:t>Tutor </a:t>
            </a:r>
            <a:endParaRPr/>
          </a:p>
          <a:p>
            <a:pPr algn="ctr">
              <a:defRPr/>
            </a:pPr>
            <a:r>
              <a:rPr lang="es-ES" sz="2000" b="1">
                <a:latin typeface="Calibri"/>
                <a:cs typeface="Calibri"/>
              </a:rPr>
              <a:t>Dr.C. Dionis López Ramos</a:t>
            </a:r>
            <a:endParaRPr lang="es-ES" sz="2000" b="1">
              <a:latin typeface="Calibri"/>
              <a:cs typeface="Calibri"/>
            </a:endParaRPr>
          </a:p>
          <a:p>
            <a:pPr algn="ctr">
              <a:defRPr/>
            </a:pPr>
            <a:endParaRPr lang="es-ES" sz="2800" b="1">
              <a:latin typeface="Calibri"/>
              <a:cs typeface="Calibri"/>
            </a:endParaRPr>
          </a:p>
        </p:txBody>
      </p:sp>
      <p:sp>
        <p:nvSpPr>
          <p:cNvPr id="39232325" name="Text Box 3"/>
          <p:cNvSpPr txBox="1">
            <a:spLocks noChangeArrowheads="1"/>
          </p:cNvSpPr>
          <p:nvPr/>
        </p:nvSpPr>
        <p:spPr bwMode="auto">
          <a:xfrm>
            <a:off x="3616776" y="4646755"/>
            <a:ext cx="8373992" cy="25933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5pPr>
            <a:lvl6pPr marL="2514599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6pPr>
            <a:lvl7pPr marL="29718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7pPr>
            <a:lvl8pPr marL="34290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8pPr>
            <a:lvl9pPr marL="3886200" indent="-228600" defTabSz="449262">
              <a:spcBef>
                <a:spcPts val="0"/>
              </a:spcBef>
              <a:spcAft>
                <a:spcPts val="0"/>
              </a:spcAft>
              <a:tabLst>
                <a:tab pos="0" algn="l"/>
                <a:tab pos="447674" algn="l"/>
                <a:tab pos="896937" algn="l"/>
                <a:tab pos="1346199" algn="l"/>
                <a:tab pos="1795462" algn="l"/>
                <a:tab pos="2244724" algn="l"/>
                <a:tab pos="2693988" algn="l"/>
                <a:tab pos="3143250" algn="l"/>
                <a:tab pos="3592512" algn="l"/>
                <a:tab pos="4041774" algn="l"/>
                <a:tab pos="4491037" algn="l"/>
                <a:tab pos="4940299" algn="l"/>
                <a:tab pos="5389562" algn="l"/>
                <a:tab pos="5838824" algn="l"/>
                <a:tab pos="6288087" algn="l"/>
                <a:tab pos="6737349" algn="l"/>
                <a:tab pos="7186612" algn="l"/>
                <a:tab pos="7635874" algn="l"/>
                <a:tab pos="8085137" algn="l"/>
                <a:tab pos="8534399" algn="l"/>
                <a:tab pos="8983662" algn="l"/>
              </a:tabLst>
              <a:defRPr>
                <a:solidFill>
                  <a:schemeClr val="bg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Facultad de Ingeniería en Telecomunicaciones, Informática y Biom</a:t>
            </a:r>
            <a:r>
              <a:rPr lang="es-ES" b="1">
                <a:solidFill>
                  <a:schemeClr val="tx1"/>
                </a:solidFill>
                <a:ea typeface="Calibri"/>
              </a:rPr>
              <a:t>édica</a:t>
            </a:r>
            <a:endParaRPr lang="es-ES" b="1">
              <a:solidFill>
                <a:schemeClr val="tx1"/>
              </a:solidFill>
              <a:ea typeface="Calibri"/>
            </a:endParaRPr>
          </a:p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Departamento de Ingeniería Informática</a:t>
            </a:r>
            <a:endParaRPr/>
          </a:p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Proyecto </a:t>
            </a:r>
            <a:r>
              <a:rPr lang="es-ES" b="1">
                <a:solidFill>
                  <a:schemeClr val="tx1"/>
                </a:solidFill>
                <a:ea typeface="Calibri"/>
              </a:rPr>
              <a:t>de Investigación </a:t>
            </a:r>
            <a:endParaRPr/>
          </a:p>
          <a:p>
            <a:pPr algn="ctr">
              <a:defRPr/>
            </a:pPr>
            <a:r>
              <a:rPr lang="es-ES" b="1">
                <a:solidFill>
                  <a:schemeClr val="tx1"/>
                </a:solidFill>
                <a:ea typeface="Calibri"/>
              </a:rPr>
              <a:t>“Soluciones informática para la gestión de los procesos universitarios a partir de plataformas de gobierno electrónico”</a:t>
            </a:r>
            <a:endParaRPr lang="es-ES" b="1">
              <a:solidFill>
                <a:schemeClr val="tx1"/>
              </a:solidFill>
              <a:ea typeface="Calibri"/>
            </a:endParaRPr>
          </a:p>
          <a:p>
            <a:pPr algn="ctr">
              <a:defRPr/>
            </a:pPr>
            <a:endParaRPr lang="es-ES" sz="26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s-ES" sz="2000" b="1">
                <a:solidFill>
                  <a:schemeClr val="tx1"/>
                </a:solidFill>
              </a:rPr>
              <a:t>Santiago de Cuba, abril, 2024</a:t>
            </a:r>
            <a:endParaRPr/>
          </a:p>
          <a:p>
            <a:pPr>
              <a:buSzPct val="100000"/>
              <a:defRPr/>
            </a:pPr>
            <a:endParaRPr lang="es-ES" sz="2800" b="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203886" name="Título 1"/>
          <p:cNvSpPr>
            <a:spLocks noGrp="1"/>
          </p:cNvSpPr>
          <p:nvPr>
            <p:ph type="title"/>
          </p:nvPr>
        </p:nvSpPr>
        <p:spPr bwMode="auto">
          <a:xfrm>
            <a:off x="1066798" y="-141645"/>
            <a:ext cx="10058398" cy="160934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SITUACIÓN PROBLÉMICA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045194747" name=""/>
          <p:cNvPicPr>
            <a:picLocks noChangeAspect="1"/>
          </p:cNvPicPr>
          <p:nvPr/>
        </p:nvPicPr>
        <p:blipFill>
          <a:blip r:embed="rId2"/>
          <a:srcRect l="4329" t="4025" r="0" b="5087"/>
          <a:stretch/>
        </p:blipFill>
        <p:spPr bwMode="auto">
          <a:xfrm flipH="0" flipV="0">
            <a:off x="228614" y="2082799"/>
            <a:ext cx="3887485" cy="3543300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1071386198" name=""/>
          <p:cNvSpPr txBox="1"/>
          <p:nvPr/>
        </p:nvSpPr>
        <p:spPr bwMode="auto">
          <a:xfrm flipH="0" flipV="0">
            <a:off x="-239998" y="1422398"/>
            <a:ext cx="508179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Arial"/>
                <a:ea typeface="Arial"/>
                <a:cs typeface="Arial"/>
              </a:rPr>
              <a:t>Grupos vulnerables</a:t>
            </a:r>
            <a:endParaRPr>
              <a:latin typeface="Arial"/>
              <a:cs typeface="Arial"/>
            </a:endParaRPr>
          </a:p>
        </p:txBody>
      </p:sp>
      <p:sp>
        <p:nvSpPr>
          <p:cNvPr id="224002439" name=""/>
          <p:cNvSpPr/>
          <p:nvPr/>
        </p:nvSpPr>
        <p:spPr bwMode="auto">
          <a:xfrm flipH="0" flipV="0">
            <a:off x="4365490" y="3699869"/>
            <a:ext cx="1244599" cy="3301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413333" name=""/>
          <p:cNvSpPr txBox="1"/>
          <p:nvPr/>
        </p:nvSpPr>
        <p:spPr bwMode="auto">
          <a:xfrm flipH="0" flipV="0">
            <a:off x="2444009" y="3344268"/>
            <a:ext cx="508791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Arial"/>
                <a:ea typeface="Arial"/>
                <a:cs typeface="Arial"/>
              </a:rPr>
              <a:t>Interacción </a:t>
            </a:r>
            <a:endParaRPr>
              <a:latin typeface="Arial"/>
              <a:cs typeface="Arial"/>
            </a:endParaRPr>
          </a:p>
        </p:txBody>
      </p:sp>
      <p:sp>
        <p:nvSpPr>
          <p:cNvPr id="985187684" name=""/>
          <p:cNvSpPr txBox="1"/>
          <p:nvPr/>
        </p:nvSpPr>
        <p:spPr bwMode="auto">
          <a:xfrm flipH="0" flipV="0">
            <a:off x="5165589" y="1467696"/>
            <a:ext cx="412986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Arial"/>
                <a:ea typeface="Arial"/>
                <a:cs typeface="Arial"/>
              </a:rPr>
              <a:t>Sistemas de atención al cliente</a:t>
            </a:r>
            <a:endParaRPr>
              <a:latin typeface="Arial"/>
              <a:cs typeface="Arial"/>
            </a:endParaRPr>
          </a:p>
        </p:txBody>
      </p:sp>
      <p:pic>
        <p:nvPicPr>
          <p:cNvPr id="422369793" name=""/>
          <p:cNvPicPr>
            <a:picLocks noChangeAspect="1"/>
          </p:cNvPicPr>
          <p:nvPr/>
        </p:nvPicPr>
        <p:blipFill>
          <a:blip r:embed="rId3"/>
          <a:srcRect l="10907" t="0" r="21673" b="0"/>
          <a:stretch/>
        </p:blipFill>
        <p:spPr bwMode="auto">
          <a:xfrm flipH="0" flipV="0">
            <a:off x="5769845" y="2037501"/>
            <a:ext cx="2793999" cy="3543300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1968849890" name=""/>
          <p:cNvSpPr txBox="1"/>
          <p:nvPr/>
        </p:nvSpPr>
        <p:spPr bwMode="auto">
          <a:xfrm flipH="0" flipV="0">
            <a:off x="9080498" y="2574108"/>
            <a:ext cx="2975978" cy="2560679"/>
          </a:xfrm>
          <a:prstGeom prst="rect">
            <a:avLst/>
          </a:prstGeom>
          <a:noFill/>
          <a:ln w="1269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 algn="ctr"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Falta de personal capacitado</a:t>
            </a:r>
            <a:endParaRPr>
              <a:latin typeface="Arial"/>
              <a:ea typeface="Arial"/>
              <a:cs typeface="Arial"/>
            </a:endParaRPr>
          </a:p>
          <a:p>
            <a:pPr marL="283879" indent="-283879" algn="ctr"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Tiempo de respuesta prolongado</a:t>
            </a:r>
            <a:endParaRPr>
              <a:latin typeface="Arial"/>
              <a:ea typeface="Arial"/>
              <a:cs typeface="Arial"/>
            </a:endParaRPr>
          </a:p>
          <a:p>
            <a:pPr marL="283879" indent="-283879" algn="ctr"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Sistemas poco accesibles</a:t>
            </a:r>
            <a:endParaRPr>
              <a:latin typeface="Arial"/>
              <a:ea typeface="Arial"/>
              <a:cs typeface="Arial"/>
            </a:endParaRPr>
          </a:p>
          <a:p>
            <a:pPr marL="283879" indent="-283879" algn="ctr">
              <a:buAutoNum type="arabicPeriod"/>
              <a:defRPr/>
            </a:pPr>
            <a:r>
              <a:rPr>
                <a:latin typeface="Arial"/>
                <a:ea typeface="Arial"/>
                <a:cs typeface="Arial"/>
              </a:rPr>
              <a:t>Interfaces complejas</a:t>
            </a:r>
            <a:endParaRPr>
              <a:latin typeface="Arial"/>
              <a:ea typeface="Arial"/>
              <a:cs typeface="Arial"/>
            </a:endParaRPr>
          </a:p>
          <a:p>
            <a:pPr marL="283879" indent="-283879" algn="ctr">
              <a:buAutoNum type="arabicPeriod"/>
              <a:defRPr/>
            </a:pPr>
            <a:r>
              <a:rPr lang="es-E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Falta de sensibilidad y empatía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5026927" name="Marcador de contenido 2"/>
          <p:cNvSpPr>
            <a:spLocks noGrp="1"/>
          </p:cNvSpPr>
          <p:nvPr>
            <p:ph idx="1"/>
          </p:nvPr>
        </p:nvSpPr>
        <p:spPr bwMode="auto">
          <a:xfrm>
            <a:off x="1069848" y="1834114"/>
            <a:ext cx="10058399" cy="4050792"/>
          </a:xfrm>
        </p:spPr>
        <p:txBody>
          <a:bodyPr>
            <a:normAutofit/>
          </a:bodyPr>
          <a:lstStyle/>
          <a:p>
            <a:pPr marL="0" marR="0" lvl="0" indent="0" algn="just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 falta de asistencia adaptada para grupos vulnerables como ancianos, discapacitados y niños crea barreras en la comunicación y acceso a información, ampliando la brecha tecnológica y afectando la interacción emocional.</a:t>
            </a:r>
            <a:endParaRPr>
              <a:latin typeface="Arial"/>
              <a:cs typeface="Arial"/>
            </a:endParaRPr>
          </a:p>
        </p:txBody>
      </p:sp>
      <p:sp>
        <p:nvSpPr>
          <p:cNvPr id="2026731054" name="Título 1"/>
          <p:cNvSpPr>
            <a:spLocks noGrp="1"/>
          </p:cNvSpPr>
          <p:nvPr>
            <p:ph type="title"/>
          </p:nvPr>
        </p:nvSpPr>
        <p:spPr bwMode="auto">
          <a:xfrm>
            <a:off x="1066799" y="-141646"/>
            <a:ext cx="10058399" cy="160934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PROBLEMA DE INVESTIGACIÓN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1066800" y="-141647"/>
            <a:ext cx="10058400" cy="160934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OBJETO DE </a:t>
            </a: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ESTUDIO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 bwMode="auto">
          <a:xfrm>
            <a:off x="1103312" y="1367110"/>
            <a:ext cx="9064270" cy="91888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4999"/>
              </a:lnSpc>
              <a:spcAft>
                <a:spcPts val="800"/>
              </a:spcAft>
              <a:buNone/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Rockwell (Cuerpo)"/>
                <a:ea typeface="Rockwell (Cuerpo)"/>
                <a:cs typeface="Rockwell (Cuerpo)"/>
              </a:rPr>
              <a:t>Procesamiento del lenguaje natural en la creación de asistentes virtuales.</a:t>
            </a:r>
            <a:endParaRPr/>
          </a:p>
        </p:txBody>
      </p:sp>
      <p:sp>
        <p:nvSpPr>
          <p:cNvPr id="4" name="Título 1"/>
          <p:cNvSpPr txBox="1"/>
          <p:nvPr/>
        </p:nvSpPr>
        <p:spPr bwMode="auto">
          <a:xfrm>
            <a:off x="1103312" y="189711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5400" cap="all">
                <a:blipFill>
                  <a:blip r:embed="rId2"/>
                  <a:tile algn="tl" flip="none" sx="65000" sy="64000" tx="6350" ty="-127000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Campo de Acción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Marcador de contenido 2"/>
          <p:cNvSpPr txBox="1"/>
          <p:nvPr/>
        </p:nvSpPr>
        <p:spPr bwMode="auto">
          <a:xfrm>
            <a:off x="1030288" y="3329143"/>
            <a:ext cx="10058400" cy="419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s-ES" sz="2000" b="0" i="0" u="none" strike="noStrike" cap="none" spc="0">
                <a:solidFill>
                  <a:srgbClr val="000000"/>
                </a:solidFill>
                <a:latin typeface="Rockwell (Cuerpo)"/>
                <a:ea typeface="Rockwell (Cuerpo)"/>
                <a:cs typeface="Rockwell (Cuerpo)"/>
              </a:rPr>
              <a:t>Asistentes Virtuales</a:t>
            </a:r>
            <a:endParaRPr lang="es-ES">
              <a:latin typeface="Rockwell (Cuerpo)"/>
              <a:cs typeface="Arial"/>
            </a:endParaRPr>
          </a:p>
        </p:txBody>
      </p:sp>
      <p:sp>
        <p:nvSpPr>
          <p:cNvPr id="5" name="Título 1"/>
          <p:cNvSpPr txBox="1"/>
          <p:nvPr/>
        </p:nvSpPr>
        <p:spPr bwMode="auto">
          <a:xfrm>
            <a:off x="1103312" y="3620765"/>
            <a:ext cx="10058400" cy="1522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5400" cap="all">
                <a:blipFill>
                  <a:blip r:embed="rId2"/>
                  <a:tile algn="tl" flip="none" sx="65000" sy="64000" tx="6350" ty="-127000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Objetivo General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Marcador de contenido 2"/>
          <p:cNvSpPr txBox="1"/>
          <p:nvPr/>
        </p:nvSpPr>
        <p:spPr bwMode="auto">
          <a:xfrm flipH="0" flipV="0">
            <a:off x="917382" y="5109874"/>
            <a:ext cx="10330692" cy="1243848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>
            <a:lvl1pPr marL="182880" indent="-182880" algn="l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s-E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Integrar la investigación de Ernesto Duvalón "Herramienta digital para la construcción de conocimiento automático para un Asistente Virtual" y la mejora de la experiencia del usuario en la iteración con el asistente virtual ala agregar el uso del audio (poder comunicarse en lenguaje natural) y el reconocimieto de las emociones faciales para poder dar respuestas y entender las necesidades de los usuarios.  .</a:t>
            </a:r>
            <a:endParaRPr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HIPÓTESIS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 bwMode="auto">
          <a:xfrm>
            <a:off x="1103312" y="2052918"/>
            <a:ext cx="10018839" cy="41954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4999"/>
              </a:lnSpc>
              <a:spcAft>
                <a:spcPts val="800"/>
              </a:spcAft>
              <a:buNone/>
              <a:defRPr/>
            </a:pPr>
            <a:r>
              <a:rPr lang="es-E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 desarrollará un software integrando RASA, Whisper y FaceAPI para mejorar asistentes virtuales. Incluirá voz y reconocimiento emocional para una experiencia personalizada y eficiente, facilitando la creación de asistentes y mejorando la precisión y comprensión del usuario.</a:t>
            </a:r>
            <a:endParaRPr sz="2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82475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s-ES" sz="4400">
                <a:solidFill>
                  <a:schemeClr val="tx1"/>
                </a:solidFill>
                <a:latin typeface="Arial"/>
                <a:ea typeface="Arial"/>
                <a:cs typeface="Arial"/>
              </a:rPr>
              <a:t>APORTES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0068129" name="Marcador de contenido 2"/>
          <p:cNvSpPr>
            <a:spLocks noGrp="1"/>
          </p:cNvSpPr>
          <p:nvPr>
            <p:ph idx="1"/>
          </p:nvPr>
        </p:nvSpPr>
        <p:spPr bwMode="auto">
          <a:xfrm>
            <a:off x="1103311" y="2052918"/>
            <a:ext cx="10018838" cy="4195480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85000"/>
              <a:buFont typeface="Arial"/>
              <a:buChar char="•"/>
              <a:defRPr/>
            </a:pPr>
            <a:r>
              <a:rPr sz="2400">
                <a:latin typeface="Arial"/>
                <a:ea typeface="Arial"/>
                <a:cs typeface="Arial"/>
              </a:rPr>
              <a:t>Desarrollo de asistentes virtuales con los cuales se pueda establecer una comunicación mediante canales de audio y video.</a:t>
            </a:r>
            <a:endParaRPr sz="2400">
              <a:latin typeface="Arial"/>
              <a:cs typeface="Arial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85000"/>
              <a:buFont typeface="Arial"/>
              <a:buChar char="•"/>
              <a:defRPr/>
            </a:pPr>
            <a:r>
              <a:rPr sz="2400">
                <a:latin typeface="Arial"/>
                <a:ea typeface="Arial"/>
                <a:cs typeface="Arial"/>
              </a:rPr>
              <a:t>Desarrollo de una API para el sistema de creación de asistentes virtuales lo cual permitiría su integración en plataformas web.</a:t>
            </a:r>
            <a:endParaRPr sz="2400"/>
          </a:p>
        </p:txBody>
      </p:sp>
      <p:sp>
        <p:nvSpPr>
          <p:cNvPr id="1450019532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D8BC4C3-E6E4-7555-9C5A-6FB0427E9966}" type="slidenum">
              <a:rPr lang="es-ES"/>
              <a:t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1069848" y="224289"/>
            <a:ext cx="10058400" cy="966216"/>
          </a:xfrm>
        </p:spPr>
        <p:txBody>
          <a:bodyPr/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METODOLOGÍA EMPLEADA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Marcador de contenido 8"/>
          <p:cNvSpPr>
            <a:spLocks noGrp="1"/>
          </p:cNvSpPr>
          <p:nvPr/>
        </p:nvSpPr>
        <p:spPr bwMode="auto">
          <a:xfrm>
            <a:off x="380636" y="1598507"/>
            <a:ext cx="5504544" cy="3955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  <a:defRPr/>
            </a:pPr>
            <a:r>
              <a:rPr lang="es-ES" sz="2400" b="1">
                <a:latin typeface="Arial"/>
                <a:cs typeface="Arial"/>
              </a:rPr>
              <a:t>Programación Extrema (XP):</a:t>
            </a:r>
            <a:endParaRPr/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es-ES" sz="1800">
                <a:latin typeface="Arial"/>
                <a:cs typeface="Arial"/>
              </a:rPr>
              <a:t>Metodología ágil de software que tiene como propósito satisfacer a los clientes mediante la entrega temprana y continua de un software funcional, cuando ello implica incluso apoyar el cambio de los requerimientos en cualquier etapa del desarrollo. </a:t>
            </a:r>
            <a:endParaRPr/>
          </a:p>
          <a:p>
            <a:pPr marL="0" indent="0">
              <a:lnSpc>
                <a:spcPct val="170000"/>
              </a:lnSpc>
              <a:buNone/>
              <a:defRPr/>
            </a:pPr>
            <a:endParaRPr lang="es-ES" sz="2400" b="1">
              <a:latin typeface="Arial"/>
              <a:cs typeface="Arial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  <p:pic>
        <p:nvPicPr>
          <p:cNvPr id="13713517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227884" y="1469835"/>
            <a:ext cx="5020192" cy="4985510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  <a:latin typeface="Arial"/>
                <a:ea typeface="Arial"/>
                <a:cs typeface="Arial"/>
              </a:rPr>
              <a:t>PLATAFORMAS PARA DESARROLLAR ASISTENTES VIRTUALES</a:t>
            </a:r>
            <a:endParaRPr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Imagen 3"/>
          <p:cNvPicPr/>
          <p:nvPr/>
        </p:nvPicPr>
        <p:blipFill>
          <a:blip r:embed="rId2"/>
          <a:stretch/>
        </p:blipFill>
        <p:spPr bwMode="auto">
          <a:xfrm>
            <a:off x="1916112" y="5018375"/>
            <a:ext cx="1685925" cy="894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/>
          <p:nvPr/>
        </p:nvPicPr>
        <p:blipFill>
          <a:blip r:embed="rId3"/>
          <a:stretch/>
        </p:blipFill>
        <p:spPr bwMode="auto">
          <a:xfrm>
            <a:off x="5183377" y="3745394"/>
            <a:ext cx="1831340" cy="1095375"/>
          </a:xfrm>
          <a:prstGeom prst="rect">
            <a:avLst/>
          </a:prstGeom>
          <a:ln w="5715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/>
          <p:nvPr/>
        </p:nvPicPr>
        <p:blipFill>
          <a:blip r:embed="rId4"/>
          <a:stretch/>
        </p:blipFill>
        <p:spPr bwMode="auto">
          <a:xfrm>
            <a:off x="8670311" y="4774401"/>
            <a:ext cx="1831340" cy="9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uadroTexto 11"/>
          <p:cNvSpPr txBox="1"/>
          <p:nvPr/>
        </p:nvSpPr>
        <p:spPr bwMode="auto">
          <a:xfrm>
            <a:off x="1980560" y="3650144"/>
            <a:ext cx="1621835" cy="36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rgbClr val="000000"/>
                </a:solidFill>
                <a:latin typeface="Arial"/>
                <a:ea typeface="Segoe UI"/>
              </a:rPr>
              <a:t>Amazon Lex </a:t>
            </a:r>
            <a:endParaRPr lang="es-ES"/>
          </a:p>
        </p:txBody>
      </p:sp>
      <p:sp>
        <p:nvSpPr>
          <p:cNvPr id="14" name="CuadroTexto 13"/>
          <p:cNvSpPr txBox="1"/>
          <p:nvPr/>
        </p:nvSpPr>
        <p:spPr bwMode="auto">
          <a:xfrm>
            <a:off x="2090583" y="5951824"/>
            <a:ext cx="1511812" cy="36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rgbClr val="000000"/>
                </a:solidFill>
                <a:latin typeface="Arial"/>
                <a:ea typeface="Segoe UI"/>
              </a:rPr>
              <a:t>DialogFlow</a:t>
            </a:r>
            <a:r>
              <a:rPr lang="en-US" sz="1800" b="1">
                <a:solidFill>
                  <a:srgbClr val="000000"/>
                </a:solidFill>
                <a:latin typeface="Arial"/>
                <a:ea typeface="Segoe UI"/>
              </a:rPr>
              <a:t> </a:t>
            </a:r>
            <a:endParaRPr lang="es-ES"/>
          </a:p>
        </p:txBody>
      </p:sp>
      <p:sp>
        <p:nvSpPr>
          <p:cNvPr id="16" name="CuadroTexto 15"/>
          <p:cNvSpPr txBox="1"/>
          <p:nvPr/>
        </p:nvSpPr>
        <p:spPr bwMode="auto">
          <a:xfrm>
            <a:off x="5620928" y="5001689"/>
            <a:ext cx="967371" cy="36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u="sng">
                <a:solidFill>
                  <a:srgbClr val="000000"/>
                </a:solidFill>
                <a:latin typeface="Arial"/>
                <a:ea typeface="Segoe UI"/>
              </a:rPr>
              <a:t>RASA</a:t>
            </a:r>
            <a:endParaRPr lang="es-ES" u="sng"/>
          </a:p>
        </p:txBody>
      </p:sp>
      <p:sp>
        <p:nvSpPr>
          <p:cNvPr id="18" name="CuadroTexto 17"/>
          <p:cNvSpPr txBox="1"/>
          <p:nvPr/>
        </p:nvSpPr>
        <p:spPr bwMode="auto">
          <a:xfrm>
            <a:off x="9104814" y="5903217"/>
            <a:ext cx="1347031" cy="36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rgbClr val="000000"/>
                </a:solidFill>
                <a:latin typeface="Arial"/>
                <a:ea typeface="Segoe UI"/>
              </a:rPr>
              <a:t>BotPress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81A339A-6BD1-4090-A5F8-756B452F53BF}" type="slidenum">
              <a:rPr lang="es-ES"/>
              <a:t/>
            </a:fld>
            <a:endParaRPr lang="es-ES"/>
          </a:p>
        </p:txBody>
      </p:sp>
      <p:pic>
        <p:nvPicPr>
          <p:cNvPr id="824413987" name="Imagen 6"/>
          <p:cNvPicPr/>
          <p:nvPr/>
        </p:nvPicPr>
        <p:blipFill>
          <a:blip r:embed="rId5"/>
          <a:stretch/>
        </p:blipFill>
        <p:spPr bwMode="auto">
          <a:xfrm>
            <a:off x="8670310" y="2678594"/>
            <a:ext cx="1831339" cy="9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2952209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873249" y="2531867"/>
            <a:ext cx="1771649" cy="1024921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sp>
        <p:nvSpPr>
          <p:cNvPr id="410933652" name="CuadroTexto 11"/>
          <p:cNvSpPr txBox="1"/>
          <p:nvPr/>
        </p:nvSpPr>
        <p:spPr bwMode="auto">
          <a:xfrm flipH="0" flipV="0">
            <a:off x="8670309" y="3745393"/>
            <a:ext cx="1980479" cy="36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rgbClr val="000000"/>
                </a:solidFill>
                <a:latin typeface="Arial"/>
                <a:ea typeface="Segoe UI"/>
              </a:rPr>
              <a:t>IBM WATSON</a:t>
            </a:r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0</TotalTime>
  <Words>0</Words>
  <Application>ONLYOFFICE/7.4.0.163</Application>
  <DocSecurity>0</DocSecurity>
  <PresentationFormat>Panorámica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ERNESTO</dc:creator>
  <cp:keywords/>
  <dc:description/>
  <dc:identifier/>
  <dc:language/>
  <cp:lastModifiedBy/>
  <cp:revision>850</cp:revision>
  <dcterms:created xsi:type="dcterms:W3CDTF">2022-03-15T12:49:57Z</dcterms:created>
  <dcterms:modified xsi:type="dcterms:W3CDTF">2024-04-08T13:24:52Z</dcterms:modified>
  <cp:category/>
  <cp:contentStatus/>
  <cp:version/>
</cp:coreProperties>
</file>